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handoutMasterIdLst>
    <p:handoutMasterId r:id="rId36"/>
  </p:handoutMasterIdLst>
  <p:sldIdLst>
    <p:sldId id="258" r:id="rId5"/>
    <p:sldId id="310" r:id="rId6"/>
    <p:sldId id="331" r:id="rId7"/>
    <p:sldId id="319" r:id="rId8"/>
    <p:sldId id="297" r:id="rId9"/>
    <p:sldId id="296" r:id="rId10"/>
    <p:sldId id="318" r:id="rId11"/>
    <p:sldId id="298" r:id="rId12"/>
    <p:sldId id="312" r:id="rId13"/>
    <p:sldId id="330" r:id="rId14"/>
    <p:sldId id="320" r:id="rId15"/>
    <p:sldId id="321" r:id="rId16"/>
    <p:sldId id="290" r:id="rId17"/>
    <p:sldId id="325" r:id="rId18"/>
    <p:sldId id="323" r:id="rId19"/>
    <p:sldId id="324" r:id="rId20"/>
    <p:sldId id="302" r:id="rId21"/>
    <p:sldId id="329" r:id="rId22"/>
    <p:sldId id="328" r:id="rId23"/>
    <p:sldId id="332" r:id="rId24"/>
    <p:sldId id="333" r:id="rId25"/>
    <p:sldId id="334" r:id="rId26"/>
    <p:sldId id="303" r:id="rId27"/>
    <p:sldId id="306" r:id="rId28"/>
    <p:sldId id="304" r:id="rId29"/>
    <p:sldId id="300" r:id="rId30"/>
    <p:sldId id="305" r:id="rId31"/>
    <p:sldId id="335" r:id="rId32"/>
    <p:sldId id="315" r:id="rId33"/>
    <p:sldId id="340" r:id="rId34"/>
    <p:sldId id="341" r:id="rId35"/>
  </p:sldIdLst>
  <p:sldSz cx="9144000" cy="6858000" type="screen4x3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4" autoAdjust="0"/>
    <p:restoredTop sz="94660"/>
  </p:normalViewPr>
  <p:slideViewPr>
    <p:cSldViewPr snapToGrid="0">
      <p:cViewPr>
        <p:scale>
          <a:sx n="110" d="100"/>
          <a:sy n="110" d="100"/>
        </p:scale>
        <p:origin x="1428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rdan Firth" userId="9668160b-358f-46f6-8d41-76c7cc813d9a" providerId="ADAL" clId="{63F1F2E4-D288-4443-A77E-12EA7C533942}"/>
    <pc:docChg chg="custSel delSld modSld">
      <pc:chgData name="Jordan Firth" userId="9668160b-358f-46f6-8d41-76c7cc813d9a" providerId="ADAL" clId="{63F1F2E4-D288-4443-A77E-12EA7C533942}" dt="2023-06-21T18:37:25.614" v="30" actId="20577"/>
      <pc:docMkLst>
        <pc:docMk/>
      </pc:docMkLst>
      <pc:sldChg chg="modSp">
        <pc:chgData name="Jordan Firth" userId="9668160b-358f-46f6-8d41-76c7cc813d9a" providerId="ADAL" clId="{63F1F2E4-D288-4443-A77E-12EA7C533942}" dt="2023-06-21T13:11:07.819" v="7" actId="6549"/>
        <pc:sldMkLst>
          <pc:docMk/>
          <pc:sldMk cId="1321450072" sldId="258"/>
        </pc:sldMkLst>
        <pc:spChg chg="mod">
          <ac:chgData name="Jordan Firth" userId="9668160b-358f-46f6-8d41-76c7cc813d9a" providerId="ADAL" clId="{63F1F2E4-D288-4443-A77E-12EA7C533942}" dt="2023-06-21T13:11:07.819" v="7" actId="6549"/>
          <ac:spMkLst>
            <pc:docMk/>
            <pc:sldMk cId="1321450072" sldId="258"/>
            <ac:spMk id="4" creationId="{00000000-0000-0000-0000-000000000000}"/>
          </ac:spMkLst>
        </pc:spChg>
        <pc:spChg chg="mod">
          <ac:chgData name="Jordan Firth" userId="9668160b-358f-46f6-8d41-76c7cc813d9a" providerId="ADAL" clId="{63F1F2E4-D288-4443-A77E-12EA7C533942}" dt="2023-06-21T13:11:02.403" v="6" actId="20577"/>
          <ac:spMkLst>
            <pc:docMk/>
            <pc:sldMk cId="1321450072" sldId="258"/>
            <ac:spMk id="5" creationId="{00000000-0000-0000-0000-000000000000}"/>
          </ac:spMkLst>
        </pc:spChg>
      </pc:sldChg>
      <pc:sldChg chg="del">
        <pc:chgData name="Jordan Firth" userId="9668160b-358f-46f6-8d41-76c7cc813d9a" providerId="ADAL" clId="{63F1F2E4-D288-4443-A77E-12EA7C533942}" dt="2023-06-21T18:37:20.815" v="24" actId="2696"/>
        <pc:sldMkLst>
          <pc:docMk/>
          <pc:sldMk cId="2401467720" sldId="289"/>
        </pc:sldMkLst>
      </pc:sldChg>
      <pc:sldChg chg="del">
        <pc:chgData name="Jordan Firth" userId="9668160b-358f-46f6-8d41-76c7cc813d9a" providerId="ADAL" clId="{63F1F2E4-D288-4443-A77E-12EA7C533942}" dt="2023-06-21T18:37:17.259" v="22" actId="2696"/>
        <pc:sldMkLst>
          <pc:docMk/>
          <pc:sldMk cId="1801552408" sldId="299"/>
        </pc:sldMkLst>
      </pc:sldChg>
      <pc:sldChg chg="addSp delSp modSp">
        <pc:chgData name="Jordan Firth" userId="9668160b-358f-46f6-8d41-76c7cc813d9a" providerId="ADAL" clId="{63F1F2E4-D288-4443-A77E-12EA7C533942}" dt="2023-06-21T18:36:32.264" v="21" actId="1076"/>
        <pc:sldMkLst>
          <pc:docMk/>
          <pc:sldMk cId="2745268480" sldId="300"/>
        </pc:sldMkLst>
        <pc:picChg chg="add mod">
          <ac:chgData name="Jordan Firth" userId="9668160b-358f-46f6-8d41-76c7cc813d9a" providerId="ADAL" clId="{63F1F2E4-D288-4443-A77E-12EA7C533942}" dt="2023-06-21T18:36:32.264" v="21" actId="1076"/>
          <ac:picMkLst>
            <pc:docMk/>
            <pc:sldMk cId="2745268480" sldId="300"/>
            <ac:picMk id="4" creationId="{34E3019E-CF0C-43BA-87B6-3B14675492D0}"/>
          </ac:picMkLst>
        </pc:picChg>
        <pc:picChg chg="del">
          <ac:chgData name="Jordan Firth" userId="9668160b-358f-46f6-8d41-76c7cc813d9a" providerId="ADAL" clId="{63F1F2E4-D288-4443-A77E-12EA7C533942}" dt="2023-06-21T18:36:25.273" v="18" actId="478"/>
          <ac:picMkLst>
            <pc:docMk/>
            <pc:sldMk cId="2745268480" sldId="300"/>
            <ac:picMk id="9" creationId="{00000000-0000-0000-0000-000000000000}"/>
          </ac:picMkLst>
        </pc:picChg>
      </pc:sldChg>
      <pc:sldChg chg="del">
        <pc:chgData name="Jordan Firth" userId="9668160b-358f-46f6-8d41-76c7cc813d9a" providerId="ADAL" clId="{63F1F2E4-D288-4443-A77E-12EA7C533942}" dt="2023-06-21T18:28:08.256" v="16" actId="2696"/>
        <pc:sldMkLst>
          <pc:docMk/>
          <pc:sldMk cId="199371379" sldId="313"/>
        </pc:sldMkLst>
      </pc:sldChg>
      <pc:sldChg chg="del">
        <pc:chgData name="Jordan Firth" userId="9668160b-358f-46f6-8d41-76c7cc813d9a" providerId="ADAL" clId="{63F1F2E4-D288-4443-A77E-12EA7C533942}" dt="2023-06-21T13:10:53.219" v="5" actId="2696"/>
        <pc:sldMkLst>
          <pc:docMk/>
          <pc:sldMk cId="3026545950" sldId="316"/>
        </pc:sldMkLst>
      </pc:sldChg>
      <pc:sldChg chg="del">
        <pc:chgData name="Jordan Firth" userId="9668160b-358f-46f6-8d41-76c7cc813d9a" providerId="ADAL" clId="{63F1F2E4-D288-4443-A77E-12EA7C533942}" dt="2023-06-21T13:10:49.293" v="4" actId="2696"/>
        <pc:sldMkLst>
          <pc:docMk/>
          <pc:sldMk cId="1252140403" sldId="317"/>
        </pc:sldMkLst>
      </pc:sldChg>
      <pc:sldChg chg="modSp">
        <pc:chgData name="Jordan Firth" userId="9668160b-358f-46f6-8d41-76c7cc813d9a" providerId="ADAL" clId="{63F1F2E4-D288-4443-A77E-12EA7C533942}" dt="2023-06-21T18:37:25.614" v="30" actId="20577"/>
        <pc:sldMkLst>
          <pc:docMk/>
          <pc:sldMk cId="1518472503" sldId="323"/>
        </pc:sldMkLst>
        <pc:spChg chg="mod">
          <ac:chgData name="Jordan Firth" userId="9668160b-358f-46f6-8d41-76c7cc813d9a" providerId="ADAL" clId="{63F1F2E4-D288-4443-A77E-12EA7C533942}" dt="2023-06-21T18:26:32.908" v="14" actId="20577"/>
          <ac:spMkLst>
            <pc:docMk/>
            <pc:sldMk cId="1518472503" sldId="323"/>
            <ac:spMk id="3" creationId="{00000000-0000-0000-0000-000000000000}"/>
          </ac:spMkLst>
        </pc:spChg>
        <pc:spChg chg="mod">
          <ac:chgData name="Jordan Firth" userId="9668160b-358f-46f6-8d41-76c7cc813d9a" providerId="ADAL" clId="{63F1F2E4-D288-4443-A77E-12EA7C533942}" dt="2023-06-21T18:37:25.614" v="30" actId="20577"/>
          <ac:spMkLst>
            <pc:docMk/>
            <pc:sldMk cId="1518472503" sldId="323"/>
            <ac:spMk id="5" creationId="{00000000-0000-0000-0000-000000000000}"/>
          </ac:spMkLst>
        </pc:spChg>
      </pc:sldChg>
      <pc:sldChg chg="del">
        <pc:chgData name="Jordan Firth" userId="9668160b-358f-46f6-8d41-76c7cc813d9a" providerId="ADAL" clId="{63F1F2E4-D288-4443-A77E-12EA7C533942}" dt="2023-06-21T18:37:19.062" v="23" actId="2696"/>
        <pc:sldMkLst>
          <pc:docMk/>
          <pc:sldMk cId="3591160887" sldId="326"/>
        </pc:sldMkLst>
      </pc:sldChg>
      <pc:sldChg chg="del">
        <pc:chgData name="Jordan Firth" userId="9668160b-358f-46f6-8d41-76c7cc813d9a" providerId="ADAL" clId="{63F1F2E4-D288-4443-A77E-12EA7C533942}" dt="2023-06-21T18:28:07.007" v="15" actId="2696"/>
        <pc:sldMkLst>
          <pc:docMk/>
          <pc:sldMk cId="1904167600" sldId="327"/>
        </pc:sldMkLst>
      </pc:sldChg>
      <pc:sldChg chg="modTransition">
        <pc:chgData name="Jordan Firth" userId="9668160b-358f-46f6-8d41-76c7cc813d9a" providerId="ADAL" clId="{63F1F2E4-D288-4443-A77E-12EA7C533942}" dt="2023-06-21T18:35:16.638" v="17"/>
        <pc:sldMkLst>
          <pc:docMk/>
          <pc:sldMk cId="2310895322" sldId="328"/>
        </pc:sldMkLst>
      </pc:sldChg>
      <pc:sldChg chg="modTransition">
        <pc:chgData name="Jordan Firth" userId="9668160b-358f-46f6-8d41-76c7cc813d9a" providerId="ADAL" clId="{63F1F2E4-D288-4443-A77E-12EA7C533942}" dt="2023-06-21T18:35:16.638" v="17"/>
        <pc:sldMkLst>
          <pc:docMk/>
          <pc:sldMk cId="3989968389" sldId="332"/>
        </pc:sldMkLst>
      </pc:sldChg>
      <pc:sldChg chg="modTransition">
        <pc:chgData name="Jordan Firth" userId="9668160b-358f-46f6-8d41-76c7cc813d9a" providerId="ADAL" clId="{63F1F2E4-D288-4443-A77E-12EA7C533942}" dt="2023-06-21T18:35:16.638" v="17"/>
        <pc:sldMkLst>
          <pc:docMk/>
          <pc:sldMk cId="246722513" sldId="333"/>
        </pc:sldMkLst>
      </pc:sldChg>
      <pc:sldChg chg="del">
        <pc:chgData name="Jordan Firth" userId="9668160b-358f-46f6-8d41-76c7cc813d9a" providerId="ADAL" clId="{63F1F2E4-D288-4443-A77E-12EA7C533942}" dt="2023-06-21T13:10:49.183" v="2" actId="2696"/>
        <pc:sldMkLst>
          <pc:docMk/>
          <pc:sldMk cId="1926892278" sldId="336"/>
        </pc:sldMkLst>
      </pc:sldChg>
      <pc:sldChg chg="del">
        <pc:chgData name="Jordan Firth" userId="9668160b-358f-46f6-8d41-76c7cc813d9a" providerId="ADAL" clId="{63F1F2E4-D288-4443-A77E-12EA7C533942}" dt="2023-06-21T13:10:49.204" v="3" actId="2696"/>
        <pc:sldMkLst>
          <pc:docMk/>
          <pc:sldMk cId="4246485675" sldId="337"/>
        </pc:sldMkLst>
      </pc:sldChg>
      <pc:sldChg chg="del">
        <pc:chgData name="Jordan Firth" userId="9668160b-358f-46f6-8d41-76c7cc813d9a" providerId="ADAL" clId="{63F1F2E4-D288-4443-A77E-12EA7C533942}" dt="2023-06-21T13:10:49.183" v="1" actId="2696"/>
        <pc:sldMkLst>
          <pc:docMk/>
          <pc:sldMk cId="2969188567" sldId="338"/>
        </pc:sldMkLst>
      </pc:sldChg>
      <pc:sldChg chg="del">
        <pc:chgData name="Jordan Firth" userId="9668160b-358f-46f6-8d41-76c7cc813d9a" providerId="ADAL" clId="{63F1F2E4-D288-4443-A77E-12EA7C533942}" dt="2023-06-21T13:10:49.167" v="0" actId="2696"/>
        <pc:sldMkLst>
          <pc:docMk/>
          <pc:sldMk cId="3156378652" sldId="33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014" y="0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BBA195-A930-461F-9F68-63674CBC1F57}" type="datetimeFigureOut">
              <a:rPr lang="en-US" smtClean="0"/>
              <a:t>2023-06-21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658444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014" y="6658444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85C700-0AF4-4EE1-AD5E-8E73BEF58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223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8F1D6-D3DC-40BB-BF42-45511740934C}" type="datetimeFigureOut">
              <a:rPr lang="en-US" smtClean="0"/>
              <a:t>2023-06-21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813A-C95A-49A4-BB2C-19388EC38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06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8F1D6-D3DC-40BB-BF42-45511740934C}" type="datetimeFigureOut">
              <a:rPr lang="en-US" smtClean="0"/>
              <a:t>2023-06-21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813A-C95A-49A4-BB2C-19388EC38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47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8F1D6-D3DC-40BB-BF42-45511740934C}" type="datetimeFigureOut">
              <a:rPr lang="en-US" smtClean="0"/>
              <a:t>2023-06-21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813A-C95A-49A4-BB2C-19388EC38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97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8F1D6-D3DC-40BB-BF42-45511740934C}" type="datetimeFigureOut">
              <a:rPr lang="en-US" smtClean="0"/>
              <a:t>2023-06-21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813A-C95A-49A4-BB2C-19388EC38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20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8F1D6-D3DC-40BB-BF42-45511740934C}" type="datetimeFigureOut">
              <a:rPr lang="en-US" smtClean="0"/>
              <a:t>2023-06-21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813A-C95A-49A4-BB2C-19388EC38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720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8F1D6-D3DC-40BB-BF42-45511740934C}" type="datetimeFigureOut">
              <a:rPr lang="en-US" smtClean="0"/>
              <a:t>2023-06-21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813A-C95A-49A4-BB2C-19388EC38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743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8F1D6-D3DC-40BB-BF42-45511740934C}" type="datetimeFigureOut">
              <a:rPr lang="en-US" smtClean="0"/>
              <a:t>2023-06-21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813A-C95A-49A4-BB2C-19388EC38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655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8F1D6-D3DC-40BB-BF42-45511740934C}" type="datetimeFigureOut">
              <a:rPr lang="en-US" smtClean="0"/>
              <a:t>2023-06-21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813A-C95A-49A4-BB2C-19388EC38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88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8F1D6-D3DC-40BB-BF42-45511740934C}" type="datetimeFigureOut">
              <a:rPr lang="en-US" smtClean="0"/>
              <a:t>2023-06-21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813A-C95A-49A4-BB2C-19388EC38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622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8F1D6-D3DC-40BB-BF42-45511740934C}" type="datetimeFigureOut">
              <a:rPr lang="en-US" smtClean="0"/>
              <a:t>2023-06-21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813A-C95A-49A4-BB2C-19388EC38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54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8F1D6-D3DC-40BB-BF42-45511740934C}" type="datetimeFigureOut">
              <a:rPr lang="en-US" smtClean="0"/>
              <a:t>2023-06-21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813A-C95A-49A4-BB2C-19388EC38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19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8F1D6-D3DC-40BB-BF42-45511740934C}" type="datetimeFigureOut">
              <a:rPr lang="en-US" smtClean="0"/>
              <a:t>2023-06-21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F813A-C95A-49A4-BB2C-19388EC38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336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Astro 331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Payloads</a:t>
            </a:r>
          </a:p>
          <a:p>
            <a:pPr marL="0" indent="0" algn="ctr">
              <a:buNone/>
            </a:pPr>
            <a:r>
              <a:rPr lang="en-US" sz="3200" dirty="0"/>
              <a:t>SMAD </a:t>
            </a:r>
            <a:r>
              <a:rPr lang="en-US" sz="3200" dirty="0" err="1"/>
              <a:t>Ch</a:t>
            </a:r>
            <a:r>
              <a:rPr lang="en-US" sz="3200" dirty="0"/>
              <a:t> 9.3-9.5, 10.3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450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Telescope Design &amp; Resolution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21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Telescope Optics (1/2)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Magnification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𝑚𝑎𝑔𝑛𝑖𝑓𝑖𝑐𝑎𝑡𝑖𝑜𝑛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400" dirty="0"/>
                  <a:t>			(</a:t>
                </a:r>
                <a:r>
                  <a:rPr lang="en-US" sz="2400" dirty="0" err="1"/>
                  <a:t>Eqn</a:t>
                </a:r>
                <a:r>
                  <a:rPr lang="en-US" sz="2400" dirty="0"/>
                  <a:t> 9-6)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where:</a:t>
                </a:r>
              </a:p>
              <a:p>
                <a:pPr marL="0" indent="0">
                  <a:buNone/>
                </a:pPr>
                <a:r>
                  <a:rPr lang="en-US" sz="2000" dirty="0"/>
                  <a:t>	f = focal length (m)</a:t>
                </a:r>
              </a:p>
              <a:p>
                <a:pPr marL="0" indent="0">
                  <a:buNone/>
                </a:pPr>
                <a:r>
                  <a:rPr lang="en-US" sz="2000" dirty="0"/>
                  <a:t>	h = altitude (m)</a:t>
                </a:r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d</a:t>
                </a:r>
                <a:r>
                  <a:rPr lang="en-US" sz="2000" dirty="0"/>
                  <a:t> = radius of the detector (m)</a:t>
                </a:r>
              </a:p>
              <a:p>
                <a:pPr marL="0" indent="0">
                  <a:buNone/>
                </a:pPr>
                <a:r>
                  <a:rPr lang="en-US" sz="2000" dirty="0"/>
                  <a:t>	R = ground plane radius (m) (radius of circle projected on ground that telescope can see)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6171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Telescope Optics (2/2)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8133610" cy="4557420"/>
              </a:xfrm>
            </p:spPr>
            <p:txBody>
              <a:bodyPr>
                <a:normAutofit fontScale="92500" lnSpcReduction="10000"/>
              </a:bodyPr>
              <a:lstStyle/>
              <a:p>
                <a:pPr lvl="0" fontAlgn="base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dirty="0"/>
                  <a:t>Angular diameter FOV </a:t>
                </a:r>
                <a:r>
                  <a:rPr lang="en-US" i="1" dirty="0">
                    <a:solidFill>
                      <a:srgbClr val="FF0000"/>
                    </a:solidFill>
                  </a:rPr>
                  <a:t>(not to be confused with regular FOV!)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 algn="ctr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tan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dirty="0"/>
                  <a:t>		</a:t>
                </a:r>
                <a:r>
                  <a:rPr lang="en-US" sz="2600" dirty="0"/>
                  <a:t>(From Fig 9-8)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900" dirty="0"/>
                  <a:t>where: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900" dirty="0"/>
                  <a:t>	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900" dirty="0"/>
                  <a:t> = angular diameter FOV (</a:t>
                </a:r>
                <a:r>
                  <a:rPr lang="en-US" sz="1900" dirty="0" err="1"/>
                  <a:t>deg</a:t>
                </a:r>
                <a:r>
                  <a:rPr lang="en-US" sz="1900" dirty="0"/>
                  <a:t>/rad)</a:t>
                </a:r>
              </a:p>
              <a:p>
                <a:pPr lvl="0" fontAlgn="base">
                  <a:lnSpc>
                    <a:spcPct val="120000"/>
                  </a:lnSpc>
                  <a:spcBef>
                    <a:spcPts val="0"/>
                  </a:spcBef>
                </a:pPr>
                <a:endParaRPr lang="en-US" dirty="0"/>
              </a:p>
              <a:p>
                <a:pPr lvl="0" fontAlgn="base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dirty="0"/>
                  <a:t>Ground object area</a:t>
                </a:r>
              </a:p>
              <a:p>
                <a:pPr marL="0" indent="0" algn="ctr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tan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	</a:t>
                </a:r>
                <a:r>
                  <a:rPr lang="en-US" sz="2600" dirty="0"/>
                  <a:t>(From Fig 9-8)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2100" dirty="0"/>
                  <a:t>where: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2100" dirty="0"/>
                  <a:t>	A = ground object area (m</a:t>
                </a:r>
                <a:r>
                  <a:rPr lang="en-US" sz="2100" baseline="30000" dirty="0"/>
                  <a:t>2</a:t>
                </a:r>
                <a:r>
                  <a:rPr lang="en-US" sz="2100" dirty="0"/>
                  <a:t>) </a:t>
                </a:r>
                <a:r>
                  <a:rPr lang="en-US" sz="1700" dirty="0"/>
                  <a:t>(area on ground that telescope can see)</a:t>
                </a:r>
                <a:endParaRPr lang="en-US" sz="21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133610" cy="4557420"/>
              </a:xfrm>
              <a:blipFill>
                <a:blip r:embed="rId2"/>
                <a:stretch>
                  <a:fillRect l="-1124" t="-1070" b="-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2360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00" y="34889"/>
            <a:ext cx="4982376" cy="6823111"/>
          </a:xfrm>
          <a:prstGeom prst="rect">
            <a:avLst/>
          </a:prstGeom>
          <a:scene3d>
            <a:camera prst="orthographicFront">
              <a:rot lat="0" lon="0" rev="21480000"/>
            </a:camera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0" y="4128424"/>
            <a:ext cx="52768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784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dirty="0"/>
              <a:t>Resolution:  separation distance (or angle) to distinguish between two identical objects</a:t>
            </a:r>
          </a:p>
          <a:p>
            <a:pPr lvl="1" fontAlgn="base"/>
            <a:r>
              <a:rPr lang="en-US" dirty="0"/>
              <a:t>To avoid confusion, refer to resolution as improving or better rather than increasing or decreasing </a:t>
            </a:r>
            <a:endParaRPr lang="en-US" i="1" dirty="0"/>
          </a:p>
          <a:p>
            <a:pPr lvl="2" fontAlgn="base"/>
            <a:r>
              <a:rPr lang="en-US" i="1" dirty="0"/>
              <a:t>a smaller numerical value is better than a larger numerical value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015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2.44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 = ground resolution at nadir (m)</a:t>
                </a:r>
              </a:p>
              <a:p>
                <a:pPr marL="0" indent="0">
                  <a:buNone/>
                </a:pPr>
                <a:r>
                  <a:rPr lang="en-US" sz="2400" dirty="0"/>
                  <a:t>	h = S/C altitude (m)</a:t>
                </a:r>
              </a:p>
              <a:p>
                <a:pPr marL="0" indent="0">
                  <a:buNone/>
                </a:pPr>
                <a:r>
                  <a:rPr lang="en-US" sz="2400" dirty="0"/>
                  <a:t>	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 = wavelength (m)</a:t>
                </a:r>
              </a:p>
              <a:p>
                <a:pPr marL="0" indent="0">
                  <a:buNone/>
                </a:pPr>
                <a:r>
                  <a:rPr lang="en-US" sz="2400" dirty="0"/>
                  <a:t>	D = aperture diameter (m)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/>
          <p:cNvSpPr txBox="1">
            <a:spLocks/>
          </p:cNvSpPr>
          <p:nvPr/>
        </p:nvSpPr>
        <p:spPr>
          <a:xfrm>
            <a:off x="921614" y="1870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Diffraction Limited Resolution</a:t>
            </a:r>
          </a:p>
        </p:txBody>
      </p:sp>
    </p:spTree>
    <p:extLst>
      <p:ext uri="{BB962C8B-B14F-4D97-AF65-F5344CB8AC3E}">
        <p14:creationId xmlns:p14="http://schemas.microsoft.com/office/powerpoint/2010/main" val="1518472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 Limited Resolution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0" fontAlgn="base"/>
                <a:r>
                  <a:rPr lang="en-US" dirty="0"/>
                  <a:t>Resolution can’t be any better than ground dimension captured in an individual pixel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dirty="0"/>
                  <a:t>     	</a:t>
                </a:r>
                <a:r>
                  <a:rPr lang="en-US" sz="2000" dirty="0"/>
                  <a:t>(Derived from Fig 9-8)</a:t>
                </a:r>
              </a:p>
              <a:p>
                <a:pPr marL="0" indent="0">
                  <a:buNone/>
                </a:pPr>
                <a:r>
                  <a:rPr lang="en-US" sz="2000" dirty="0"/>
                  <a:t>where</a:t>
                </a:r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/>
                  <a:t> = pixel limited resolution (m)</a:t>
                </a:r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 = ground object plane radius (m)</a:t>
                </a:r>
              </a:p>
              <a:p>
                <a:pPr marL="0" indent="-91440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/>
                  <a:t> = number of pixels along the image length (</a:t>
                </a:r>
                <a:r>
                  <a:rPr lang="en-US" sz="2000" dirty="0" err="1"/>
                  <a:t>unitless</a:t>
                </a:r>
                <a:r>
                  <a:rPr lang="en-US" sz="2000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8891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195949" y="374573"/>
            <a:ext cx="4357434" cy="5930477"/>
            <a:chOff x="2195949" y="374573"/>
            <a:chExt cx="4357434" cy="5930477"/>
          </a:xfrm>
        </p:grpSpPr>
        <p:cxnSp>
          <p:nvCxnSpPr>
            <p:cNvPr id="51" name="Straight Connector 50"/>
            <p:cNvCxnSpPr>
              <a:stCxn id="25" idx="6"/>
            </p:cNvCxnSpPr>
            <p:nvPr/>
          </p:nvCxnSpPr>
          <p:spPr>
            <a:xfrm flipH="1">
              <a:off x="2919449" y="1238117"/>
              <a:ext cx="2053250" cy="158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/>
            <p:cNvSpPr/>
            <p:nvPr/>
          </p:nvSpPr>
          <p:spPr>
            <a:xfrm>
              <a:off x="3371940" y="4850921"/>
              <a:ext cx="2560320" cy="91440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 flipV="1">
              <a:off x="4332333" y="1120287"/>
              <a:ext cx="640080" cy="22860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>
              <a:stCxn id="24" idx="2"/>
              <a:endCxn id="6" idx="6"/>
            </p:cNvCxnSpPr>
            <p:nvPr/>
          </p:nvCxnSpPr>
          <p:spPr>
            <a:xfrm flipV="1">
              <a:off x="3367783" y="1234587"/>
              <a:ext cx="1604630" cy="4076525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654556" y="374573"/>
              <a:ext cx="0" cy="566267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82" idx="6"/>
            </p:cNvCxnSpPr>
            <p:nvPr/>
          </p:nvCxnSpPr>
          <p:spPr>
            <a:xfrm flipH="1" flipV="1">
              <a:off x="2919448" y="5309537"/>
              <a:ext cx="3012812" cy="157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3367783" y="5244817"/>
              <a:ext cx="365760" cy="13258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4871803" y="1219829"/>
              <a:ext cx="100896" cy="3657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081340" y="1058813"/>
              <a:ext cx="10000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Image Plane</a:t>
              </a:r>
            </a:p>
            <a:p>
              <a:r>
                <a:rPr lang="en-US" sz="1000" dirty="0"/>
                <a:t>(radius = </a:t>
              </a:r>
              <a:r>
                <a:rPr lang="en-US" sz="1000" dirty="0" err="1"/>
                <a:t>r</a:t>
              </a:r>
              <a:r>
                <a:rPr lang="en-US" sz="1000" baseline="-25000" dirty="0" err="1"/>
                <a:t>d</a:t>
              </a:r>
              <a:r>
                <a:rPr lang="en-US" sz="1000" dirty="0"/>
                <a:t>)</a:t>
              </a:r>
            </a:p>
          </p:txBody>
        </p:sp>
        <p:cxnSp>
          <p:nvCxnSpPr>
            <p:cNvPr id="32" name="Straight Connector 31"/>
            <p:cNvCxnSpPr>
              <a:stCxn id="5" idx="6"/>
              <a:endCxn id="6" idx="2"/>
            </p:cNvCxnSpPr>
            <p:nvPr/>
          </p:nvCxnSpPr>
          <p:spPr>
            <a:xfrm flipH="1" flipV="1">
              <a:off x="4332333" y="1234587"/>
              <a:ext cx="1599927" cy="4073534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Arc 38"/>
            <p:cNvSpPr/>
            <p:nvPr/>
          </p:nvSpPr>
          <p:spPr>
            <a:xfrm>
              <a:off x="3845194" y="1935758"/>
              <a:ext cx="1605000" cy="1605000"/>
            </a:xfrm>
            <a:prstGeom prst="arc">
              <a:avLst>
                <a:gd name="adj1" fmla="val 2987889"/>
                <a:gd name="adj2" fmla="val 7759370"/>
              </a:avLst>
            </a:prstGeom>
            <a:ln>
              <a:solidFill>
                <a:schemeClr val="tx1"/>
              </a:solidFill>
              <a:headEnd type="arrow"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470204" y="5592315"/>
              <a:ext cx="1024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Object Plane</a:t>
              </a:r>
            </a:p>
            <a:p>
              <a:r>
                <a:rPr lang="en-US" sz="1000" dirty="0"/>
                <a:t>(radius = R)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172290" y="6058829"/>
              <a:ext cx="9639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Boresight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996282" y="2166246"/>
              <a:ext cx="10000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Lens Aperture</a:t>
              </a:r>
            </a:p>
            <a:p>
              <a:r>
                <a:rPr lang="en-US" sz="1000" dirty="0"/>
                <a:t>(diameter = D)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643853" y="3482367"/>
              <a:ext cx="5477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FOV</a:t>
              </a:r>
            </a:p>
          </p:txBody>
        </p:sp>
        <p:sp>
          <p:nvSpPr>
            <p:cNvPr id="49" name="Oval 48"/>
            <p:cNvSpPr/>
            <p:nvPr/>
          </p:nvSpPr>
          <p:spPr>
            <a:xfrm flipV="1">
              <a:off x="4012467" y="1815186"/>
              <a:ext cx="1280160" cy="45720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/>
            <p:cNvCxnSpPr>
              <a:stCxn id="49" idx="6"/>
            </p:cNvCxnSpPr>
            <p:nvPr/>
          </p:nvCxnSpPr>
          <p:spPr>
            <a:xfrm flipH="1">
              <a:off x="2919448" y="2043786"/>
              <a:ext cx="2373179" cy="192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24" idx="6"/>
              <a:endCxn id="25" idx="1"/>
            </p:cNvCxnSpPr>
            <p:nvPr/>
          </p:nvCxnSpPr>
          <p:spPr>
            <a:xfrm flipV="1">
              <a:off x="3733543" y="1225185"/>
              <a:ext cx="1153036" cy="408592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3734236" y="5244817"/>
              <a:ext cx="365760" cy="13258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>
              <a:spLocks noChangeAspect="1"/>
            </p:cNvSpPr>
            <p:nvPr/>
          </p:nvSpPr>
          <p:spPr>
            <a:xfrm>
              <a:off x="4100689" y="5244817"/>
              <a:ext cx="365760" cy="13258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4467142" y="5244817"/>
              <a:ext cx="365760" cy="13258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4833595" y="5244817"/>
              <a:ext cx="365760" cy="13258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5200048" y="5244817"/>
              <a:ext cx="365760" cy="13258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>
              <a:spLocks noChangeAspect="1"/>
            </p:cNvSpPr>
            <p:nvPr/>
          </p:nvSpPr>
          <p:spPr>
            <a:xfrm>
              <a:off x="5566500" y="5244817"/>
              <a:ext cx="365760" cy="13258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4336700" y="1219829"/>
              <a:ext cx="100896" cy="36576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4515068" y="1219829"/>
              <a:ext cx="100896" cy="36576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>
              <a:spLocks noChangeAspect="1"/>
            </p:cNvSpPr>
            <p:nvPr/>
          </p:nvSpPr>
          <p:spPr>
            <a:xfrm>
              <a:off x="4425884" y="1219829"/>
              <a:ext cx="100896" cy="36576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>
              <a:spLocks noChangeAspect="1"/>
            </p:cNvSpPr>
            <p:nvPr/>
          </p:nvSpPr>
          <p:spPr>
            <a:xfrm>
              <a:off x="4604252" y="1219829"/>
              <a:ext cx="100896" cy="36576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4693436" y="1219829"/>
              <a:ext cx="100896" cy="36576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4782620" y="1219829"/>
              <a:ext cx="100896" cy="36576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Arc 89"/>
            <p:cNvSpPr/>
            <p:nvPr/>
          </p:nvSpPr>
          <p:spPr>
            <a:xfrm>
              <a:off x="3630585" y="3338128"/>
              <a:ext cx="805224" cy="945508"/>
            </a:xfrm>
            <a:prstGeom prst="arc">
              <a:avLst>
                <a:gd name="adj1" fmla="val 5458370"/>
                <a:gd name="adj2" fmla="val 7228994"/>
              </a:avLst>
            </a:prstGeom>
            <a:ln>
              <a:solidFill>
                <a:schemeClr val="tx1"/>
              </a:solidFill>
              <a:headEnd type="arrow"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727848" y="4293038"/>
              <a:ext cx="3053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>
                  <a:latin typeface="Symbol" panose="05050102010706020507" pitchFamily="18" charset="2"/>
                </a:rPr>
                <a:t>q</a:t>
              </a:r>
              <a:r>
                <a:rPr lang="en-US" sz="1000" baseline="-25000" dirty="0" err="1"/>
                <a:t>r</a:t>
              </a:r>
              <a:endParaRPr lang="en-US" sz="1000" dirty="0"/>
            </a:p>
          </p:txBody>
        </p:sp>
        <p:cxnSp>
          <p:nvCxnSpPr>
            <p:cNvPr id="97" name="Straight Arrow Connector 96"/>
            <p:cNvCxnSpPr/>
            <p:nvPr/>
          </p:nvCxnSpPr>
          <p:spPr>
            <a:xfrm>
              <a:off x="3182056" y="2057558"/>
              <a:ext cx="0" cy="3259965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>
              <a:off x="3182056" y="1234587"/>
              <a:ext cx="0" cy="82297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/>
            <p:cNvSpPr txBox="1"/>
            <p:nvPr/>
          </p:nvSpPr>
          <p:spPr>
            <a:xfrm>
              <a:off x="2195949" y="1535648"/>
              <a:ext cx="9870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Focal Length, f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2431986" y="3343989"/>
              <a:ext cx="7532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Altitude, h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727929" y="5553042"/>
              <a:ext cx="161621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Ground Pixel or</a:t>
              </a:r>
            </a:p>
            <a:p>
              <a:r>
                <a:rPr lang="en-US" sz="1000" dirty="0"/>
                <a:t>Projection of Detector Pixel</a:t>
              </a:r>
            </a:p>
            <a:p>
              <a:r>
                <a:rPr lang="en-US" sz="1000" dirty="0"/>
                <a:t>(width = X)</a:t>
              </a:r>
            </a:p>
          </p:txBody>
        </p:sp>
        <p:cxnSp>
          <p:nvCxnSpPr>
            <p:cNvPr id="104" name="Straight Arrow Connector 103"/>
            <p:cNvCxnSpPr>
              <a:endCxn id="24" idx="4"/>
            </p:cNvCxnSpPr>
            <p:nvPr/>
          </p:nvCxnSpPr>
          <p:spPr>
            <a:xfrm flipV="1">
              <a:off x="3239469" y="5377406"/>
              <a:ext cx="311194" cy="1956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/>
            <p:cNvSpPr txBox="1"/>
            <p:nvPr/>
          </p:nvSpPr>
          <p:spPr>
            <a:xfrm>
              <a:off x="4689443" y="465948"/>
              <a:ext cx="186394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Projection of Ground Resolution Element in Image Plane</a:t>
              </a:r>
            </a:p>
            <a:p>
              <a:r>
                <a:rPr lang="en-US" sz="1000" dirty="0"/>
                <a:t>(width = d)</a:t>
              </a:r>
            </a:p>
          </p:txBody>
        </p:sp>
        <p:cxnSp>
          <p:nvCxnSpPr>
            <p:cNvPr id="109" name="Straight Arrow Connector 108"/>
            <p:cNvCxnSpPr>
              <a:endCxn id="25" idx="0"/>
            </p:cNvCxnSpPr>
            <p:nvPr/>
          </p:nvCxnSpPr>
          <p:spPr>
            <a:xfrm flipH="1">
              <a:off x="4922251" y="941079"/>
              <a:ext cx="210045" cy="2787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3230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Payload Design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868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Sensor Scanning Techniques (1/3)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815" y="4509856"/>
            <a:ext cx="7886700" cy="2183907"/>
          </a:xfrm>
        </p:spPr>
        <p:txBody>
          <a:bodyPr>
            <a:normAutofit fontScale="92500"/>
          </a:bodyPr>
          <a:lstStyle/>
          <a:p>
            <a:pPr lvl="0" fontAlgn="base"/>
            <a:r>
              <a:rPr lang="en-US" dirty="0"/>
              <a:t>Whiskbroom sensors</a:t>
            </a:r>
          </a:p>
          <a:p>
            <a:pPr lvl="1" fontAlgn="base"/>
            <a:r>
              <a:rPr lang="en-US" dirty="0"/>
              <a:t>single detector element corresponding to a single pixel</a:t>
            </a:r>
          </a:p>
          <a:p>
            <a:pPr lvl="1" fontAlgn="base"/>
            <a:r>
              <a:rPr lang="en-US" dirty="0"/>
              <a:t>scans in </a:t>
            </a:r>
            <a:r>
              <a:rPr lang="en-US" dirty="0" err="1"/>
              <a:t>crosstrack</a:t>
            </a:r>
            <a:r>
              <a:rPr lang="en-US" dirty="0"/>
              <a:t> direction (often by means of a mirror)</a:t>
            </a:r>
          </a:p>
          <a:p>
            <a:pPr lvl="1" fontAlgn="base"/>
            <a:r>
              <a:rPr lang="en-US" dirty="0"/>
              <a:t>along-track scanning accomplished by motion of S/C along </a:t>
            </a:r>
            <a:r>
              <a:rPr lang="en-US" dirty="0" err="1"/>
              <a:t>groundtrack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305018" y="1465377"/>
            <a:ext cx="6280399" cy="2611436"/>
          </a:xfrm>
          <a:prstGeom prst="rect">
            <a:avLst/>
          </a:prstGeom>
          <a:ln w="12700"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3835153" y="4059057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 9-14</a:t>
            </a:r>
          </a:p>
        </p:txBody>
      </p:sp>
    </p:spTree>
    <p:extLst>
      <p:ext uri="{BB962C8B-B14F-4D97-AF65-F5344CB8AC3E}">
        <p14:creationId xmlns:p14="http://schemas.microsoft.com/office/powerpoint/2010/main" val="2310895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76552"/>
            <a:ext cx="7886700" cy="5042784"/>
          </a:xfrm>
        </p:spPr>
        <p:txBody>
          <a:bodyPr>
            <a:normAutofit fontScale="92500" lnSpcReduction="20000"/>
          </a:bodyPr>
          <a:lstStyle/>
          <a:p>
            <a:pPr lvl="0" fontAlgn="base"/>
            <a:r>
              <a:rPr lang="en-US"/>
              <a:t>Select </a:t>
            </a:r>
            <a:r>
              <a:rPr lang="en-US" dirty="0"/>
              <a:t>payload frequencies using Wein’s Law and atmospheric windows </a:t>
            </a:r>
          </a:p>
          <a:p>
            <a:pPr lvl="0" fontAlgn="base"/>
            <a:r>
              <a:rPr lang="en-US" dirty="0"/>
              <a:t>Determine whether an optical payload’s resolution is diffraction limited or pixel limited</a:t>
            </a:r>
          </a:p>
          <a:p>
            <a:pPr lvl="0" fontAlgn="base"/>
            <a:r>
              <a:rPr lang="en-US" dirty="0"/>
              <a:t>List and describe the four common observation payload types</a:t>
            </a:r>
          </a:p>
          <a:p>
            <a:pPr lvl="0" fontAlgn="base"/>
            <a:r>
              <a:rPr lang="en-US" dirty="0"/>
              <a:t>Describe the four dimensions for characterizing remote sensing information (spatial, spectral, radiometric, temporal)</a:t>
            </a:r>
          </a:p>
          <a:p>
            <a:pPr lvl="0" fontAlgn="base"/>
            <a:r>
              <a:rPr lang="en-US" dirty="0"/>
              <a:t>Calculate the approximate data rate for payload data</a:t>
            </a:r>
          </a:p>
          <a:p>
            <a:pPr lvl="0" fontAlgn="base"/>
            <a:r>
              <a:rPr lang="en-US" dirty="0"/>
              <a:t>Understand and apply the different types of design budgets used during the preliminary design of a spacecraft</a:t>
            </a:r>
          </a:p>
        </p:txBody>
      </p:sp>
    </p:spTree>
    <p:extLst>
      <p:ext uri="{BB962C8B-B14F-4D97-AF65-F5344CB8AC3E}">
        <p14:creationId xmlns:p14="http://schemas.microsoft.com/office/powerpoint/2010/main" val="963778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Sensor Scanning Techniques (2/3)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815" y="4509856"/>
            <a:ext cx="7886700" cy="2183907"/>
          </a:xfrm>
        </p:spPr>
        <p:txBody>
          <a:bodyPr>
            <a:normAutofit fontScale="70000" lnSpcReduction="20000"/>
          </a:bodyPr>
          <a:lstStyle/>
          <a:p>
            <a:pPr lvl="0" fontAlgn="base"/>
            <a:r>
              <a:rPr lang="en-US" dirty="0" err="1"/>
              <a:t>Pushbroom</a:t>
            </a:r>
            <a:r>
              <a:rPr lang="en-US" dirty="0"/>
              <a:t> sensor</a:t>
            </a:r>
          </a:p>
          <a:p>
            <a:pPr lvl="1" fontAlgn="base"/>
            <a:r>
              <a:rPr lang="en-US" dirty="0"/>
              <a:t>linear arrangement of sensors in </a:t>
            </a:r>
            <a:r>
              <a:rPr lang="en-US" dirty="0" err="1"/>
              <a:t>crosstrack</a:t>
            </a:r>
            <a:r>
              <a:rPr lang="en-US" dirty="0"/>
              <a:t> direction</a:t>
            </a:r>
          </a:p>
          <a:p>
            <a:pPr lvl="1" fontAlgn="base"/>
            <a:r>
              <a:rPr lang="en-US" dirty="0"/>
              <a:t>entire swath width read at once</a:t>
            </a:r>
          </a:p>
          <a:p>
            <a:pPr lvl="1" fontAlgn="base"/>
            <a:r>
              <a:rPr lang="en-US" dirty="0"/>
              <a:t>along-track scanning accomplished by motion of S/C along </a:t>
            </a:r>
            <a:r>
              <a:rPr lang="en-US" dirty="0" err="1"/>
              <a:t>groundtrack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0" fontAlgn="base"/>
            <a:r>
              <a:rPr lang="en-US" dirty="0"/>
              <a:t>Matrix scanner </a:t>
            </a:r>
            <a:r>
              <a:rPr lang="en-US" i="1" dirty="0"/>
              <a:t>(aka staring)</a:t>
            </a:r>
            <a:r>
              <a:rPr lang="en-US" dirty="0"/>
              <a:t> </a:t>
            </a:r>
          </a:p>
          <a:p>
            <a:pPr lvl="1" fontAlgn="base"/>
            <a:r>
              <a:rPr lang="en-US" dirty="0"/>
              <a:t>can capture entire image or be in segments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44030" y="3866237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 9-14</a:t>
            </a: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774" y="1473707"/>
            <a:ext cx="2747752" cy="2351534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4588303" y="1434804"/>
            <a:ext cx="2744652" cy="235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968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4882717"/>
            <a:ext cx="7886700" cy="1880171"/>
          </a:xfrm>
        </p:spPr>
        <p:txBody>
          <a:bodyPr/>
          <a:lstStyle/>
          <a:p>
            <a:pPr lvl="0" fontAlgn="base"/>
            <a:r>
              <a:rPr lang="en-US" dirty="0"/>
              <a:t>Synthetic aperture radar (SAR)</a:t>
            </a:r>
          </a:p>
          <a:p>
            <a:pPr lvl="1" fontAlgn="base"/>
            <a:r>
              <a:rPr lang="en-US" dirty="0"/>
              <a:t>active sensor (s/c emits radar and collects the return)</a:t>
            </a:r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Sensor Scanning Techniques (3/3)</a:t>
            </a: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003" y="1690689"/>
            <a:ext cx="5410496" cy="30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22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Characterizing Remote Sensing Information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055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Resolution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dirty="0"/>
              <a:t>Smallest physical features that can be discriminated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064194"/>
            <a:ext cx="7886700" cy="2870823"/>
          </a:xfrm>
          <a:prstGeom prst="rect">
            <a:avLst/>
          </a:prstGeom>
        </p:spPr>
      </p:pic>
      <p:sp>
        <p:nvSpPr>
          <p:cNvPr id="11" name="Rectangle 72"/>
          <p:cNvSpPr>
            <a:spLocks/>
          </p:cNvSpPr>
          <p:nvPr/>
        </p:nvSpPr>
        <p:spPr bwMode="auto">
          <a:xfrm>
            <a:off x="2710150" y="6179344"/>
            <a:ext cx="618382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40" bIns="0"/>
          <a:lstStyle>
            <a:lvl1pPr marL="57150"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266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Image from Designing Space Missions and Systems, Presentation Slide 32 </a:t>
            </a:r>
          </a:p>
        </p:txBody>
      </p:sp>
    </p:spTree>
    <p:extLst>
      <p:ext uri="{BB962C8B-B14F-4D97-AF65-F5344CB8AC3E}">
        <p14:creationId xmlns:p14="http://schemas.microsoft.com/office/powerpoint/2010/main" val="3105936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970" y="143220"/>
            <a:ext cx="6617493" cy="655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72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Resolution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111455" y="1584648"/>
            <a:ext cx="3032545" cy="4351338"/>
          </a:xfrm>
        </p:spPr>
        <p:txBody>
          <a:bodyPr/>
          <a:lstStyle/>
          <a:p>
            <a:r>
              <a:rPr lang="en-US" dirty="0"/>
              <a:t>Use spectral content of scene to identify chemical composition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48" y="1837678"/>
            <a:ext cx="5899007" cy="29578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48" y="5138260"/>
            <a:ext cx="4936601" cy="159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15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Radiance Resolution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dirty="0"/>
              <a:t>Radiometric info (intensity):  total amount of radiant energy</a:t>
            </a:r>
          </a:p>
          <a:p>
            <a:pPr lvl="1" fontAlgn="base"/>
            <a:r>
              <a:rPr lang="en-US" dirty="0"/>
              <a:t>impacted by number of quantization levels</a:t>
            </a:r>
          </a:p>
          <a:p>
            <a:endParaRPr lang="en-US" dirty="0"/>
          </a:p>
        </p:txBody>
      </p:sp>
      <p:sp>
        <p:nvSpPr>
          <p:cNvPr id="11" name="Rectangle 72"/>
          <p:cNvSpPr>
            <a:spLocks/>
          </p:cNvSpPr>
          <p:nvPr/>
        </p:nvSpPr>
        <p:spPr bwMode="auto">
          <a:xfrm>
            <a:off x="2710150" y="6179344"/>
            <a:ext cx="618382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40" bIns="0"/>
          <a:lstStyle>
            <a:lvl1pPr marL="57150"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266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Image from Designing Space Missions and Systems, Presentation Slide 24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E3019E-CF0C-43BA-87B6-3B1467549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011" y="3574836"/>
            <a:ext cx="5538651" cy="205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268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Resolution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012" y="1825625"/>
            <a:ext cx="3073338" cy="4351338"/>
          </a:xfrm>
        </p:spPr>
        <p:txBody>
          <a:bodyPr/>
          <a:lstStyle/>
          <a:p>
            <a:r>
              <a:rPr lang="en-US" dirty="0"/>
              <a:t>time-changing characteristics (for comparison)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824585"/>
            <a:ext cx="4572000" cy="25717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322798"/>
            <a:ext cx="4591050" cy="25717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55194" y="6396335"/>
            <a:ext cx="2716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Digital Globe images of Pacific Junction, Iowa (Mar 2019)</a:t>
            </a:r>
          </a:p>
        </p:txBody>
      </p:sp>
    </p:spTree>
    <p:extLst>
      <p:ext uri="{BB962C8B-B14F-4D97-AF65-F5344CB8AC3E}">
        <p14:creationId xmlns:p14="http://schemas.microsoft.com/office/powerpoint/2010/main" val="8011202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Rate (1/2)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89493"/>
                <a:ext cx="7886700" cy="508958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Data rate required for observation payloads depends on the resolution, coverage and amplitude accuracy</a:t>
                </a:r>
              </a:p>
              <a:p>
                <a:r>
                  <a:rPr lang="en-US" dirty="0"/>
                  <a:t>With the maximum look angle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), spacecraft altitude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), and cross-track pixel size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) we must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pixels per swath line (cross-track)</a:t>
                </a:r>
              </a:p>
              <a:p>
                <a:r>
                  <a:rPr lang="en-US" dirty="0"/>
                  <a:t>With S/C ground track velocity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/>
                  <a:t> and the along-track pixel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, we must scan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swath lines in one second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89493"/>
                <a:ext cx="7886700" cy="5089585"/>
              </a:xfrm>
              <a:blipFill>
                <a:blip r:embed="rId2"/>
                <a:stretch>
                  <a:fillRect l="-1391" t="-2036" r="-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3643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Rate (2/2)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89493"/>
                <a:ext cx="7886700" cy="522202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600" dirty="0"/>
                  <a:t>If we quantify the intensity of each pixel by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600" dirty="0"/>
                  <a:t> bits, we generate a data rate of: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𝐷𝑅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US" sz="3200" i="1">
                        <a:latin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en-US" sz="3200" i="1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3200" dirty="0"/>
                  <a:t>   </a:t>
                </a:r>
                <a:r>
                  <a:rPr lang="en-US" sz="2400" dirty="0"/>
                  <a:t>(bits/second)	</a:t>
                </a:r>
                <a:r>
                  <a:rPr lang="en-US" sz="2000" dirty="0"/>
                  <a:t>(</a:t>
                </a:r>
                <a:r>
                  <a:rPr lang="en-US" sz="2000" dirty="0" err="1"/>
                  <a:t>Eqn</a:t>
                </a:r>
                <a:r>
                  <a:rPr lang="en-US" sz="2000" dirty="0"/>
                  <a:t> 9-23)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1800" dirty="0"/>
                  <a:t>Where:</a:t>
                </a:r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𝐷𝑅</m:t>
                    </m:r>
                  </m:oMath>
                </a14:m>
                <a:r>
                  <a:rPr lang="en-US" sz="1800" dirty="0"/>
                  <a:t>: data rate (bits/second)</a:t>
                </a:r>
              </a:p>
              <a:p>
                <a:pPr marL="0" indent="0">
                  <a:buNone/>
                </a:pPr>
                <a:r>
                  <a:rPr lang="en-US" sz="1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r>
                  <a:rPr lang="en-US" sz="1800" dirty="0"/>
                  <a:t>: swath width (m / scan line)</a:t>
                </a:r>
              </a:p>
              <a:p>
                <a:pPr marL="0" indent="0">
                  <a:buNone/>
                </a:pPr>
                <a:r>
                  <a:rPr lang="en-US" sz="1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sz="1800" dirty="0"/>
                  <a:t>: spacecraft ground track velocity (m/s)</a:t>
                </a:r>
              </a:p>
              <a:p>
                <a:pPr marL="0" indent="0">
                  <a:buNone/>
                </a:pPr>
                <a:r>
                  <a:rPr lang="en-US" sz="1800" dirty="0"/>
                  <a:t>	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/>
                  <a:t>: across-track pixel dimension (m / pixel)</a:t>
                </a:r>
              </a:p>
              <a:p>
                <a:pPr marL="0" indent="0">
                  <a:buNone/>
                </a:pPr>
                <a:r>
                  <a:rPr lang="en-US" sz="1800" dirty="0"/>
                  <a:t>	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800" dirty="0"/>
                  <a:t>: along-track pixel dimension (m / scan line)</a:t>
                </a:r>
              </a:p>
              <a:p>
                <a:pPr marL="0" indent="0">
                  <a:buNone/>
                </a:pPr>
                <a:r>
                  <a:rPr lang="en-US" sz="1800" dirty="0"/>
                  <a:t>	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800" dirty="0"/>
                  <a:t>: # of bits/pixel (bits / pixel)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*Note: This is just the data rate required for the payload data – later lessons will cover other data that the S/C must send down in addition!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89493"/>
                <a:ext cx="7886700" cy="5222025"/>
              </a:xfrm>
              <a:blipFill>
                <a:blip r:embed="rId2"/>
                <a:stretch>
                  <a:fillRect l="-1005" t="-2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6185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Electromagnetic Spectrum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256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Rate Example (1/2)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 the data rate needed for a payload with the following characteristics.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2000" dirty="0"/>
              <a:t>Mission characteristics:</a:t>
            </a:r>
          </a:p>
          <a:p>
            <a:pPr lvl="1"/>
            <a:r>
              <a:rPr lang="en-US" sz="1600" dirty="0"/>
              <a:t>Swath width: 50 km</a:t>
            </a:r>
          </a:p>
          <a:p>
            <a:pPr lvl="1"/>
            <a:r>
              <a:rPr lang="en-US" sz="1600" dirty="0"/>
              <a:t>Circular orbit</a:t>
            </a:r>
          </a:p>
          <a:p>
            <a:pPr lvl="1"/>
            <a:r>
              <a:rPr lang="en-US" sz="1600" dirty="0"/>
              <a:t>Altitude: 500 km</a:t>
            </a:r>
          </a:p>
          <a:p>
            <a:r>
              <a:rPr lang="en-US" sz="2000" dirty="0"/>
              <a:t>Payload characteristics:</a:t>
            </a:r>
          </a:p>
          <a:p>
            <a:pPr lvl="1"/>
            <a:r>
              <a:rPr lang="en-US" sz="1600" dirty="0"/>
              <a:t>Image detector size: 2048 x 2048 pixels</a:t>
            </a:r>
          </a:p>
          <a:p>
            <a:pPr lvl="1"/>
            <a:r>
              <a:rPr lang="en-US" sz="1600" dirty="0"/>
              <a:t>8-bit per pixel resolution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0164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Rate Example (2/2)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73694"/>
                <a:ext cx="7886700" cy="5308846"/>
              </a:xfrm>
            </p:spPr>
            <p:txBody>
              <a:bodyPr>
                <a:normAutofit fontScale="550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Solution: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≈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Ground track velocity for circular orbit is equal to the number of times the Earth rotates during one period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𝜋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</m:e>
                      </m:rad>
                      <m:r>
                        <a:rPr lang="en-US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𝜋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6378.137+500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𝑘𝑚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398600.5 </m:t>
                              </m:r>
                              <m:f>
                                <m:fPr>
                                  <m:type m:val="skw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𝑘𝑚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den>
                          </m:f>
                        </m:e>
                      </m:rad>
                      <m:r>
                        <a:rPr lang="en-US" i="1">
                          <a:latin typeface="Cambria Math" panose="02040503050406030204" pitchFamily="18" charset="0"/>
                        </a:rPr>
                        <m:t>=5677.0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⊕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(6378.137 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5677.0 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=7.059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 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Use Fig 9-8 to get X and Y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𝑝𝑖𝑥𝑒𝑙𝑠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2(25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2048 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𝑝𝑖𝑥𝑒𝑙𝑠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=24.4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 Plugging it all back in: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≈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50,000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𝑠𝑐𝑎𝑛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𝑙𝑖𝑛𝑒</m:t>
                                </m:r>
                              </m:den>
                            </m:f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24.4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𝑝𝑖𝑥𝑒𝑙</m:t>
                            </m:r>
                          </m:den>
                        </m:f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7059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den>
                            </m:f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24.4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𝑠𝑐𝑎𝑛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𝑙𝑖𝑛𝑒</m:t>
                            </m:r>
                          </m:den>
                        </m:f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∙8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𝑏𝑖𝑡𝑠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𝑝𝑖𝑥𝑒𝑙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=4.737×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𝑏𝑖𝑡𝑠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=4.737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73694"/>
                <a:ext cx="7886700" cy="5308846"/>
              </a:xfrm>
              <a:blipFill>
                <a:blip r:embed="rId2"/>
                <a:stretch>
                  <a:fillRect l="-309" t="-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6751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Electromagnetic Spectrum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fontAlgn="base"/>
                <a:r>
                  <a:rPr lang="en-US" dirty="0"/>
                  <a:t>All EM radiation in a vacuum subject to relationship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𝜆𝜈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=2.99792458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	(</a:t>
                </a:r>
                <a:r>
                  <a:rPr lang="en-US" sz="2400" dirty="0" err="1"/>
                  <a:t>Eqn</a:t>
                </a:r>
                <a:r>
                  <a:rPr lang="en-US" sz="2400" dirty="0"/>
                  <a:t> 9-1)</a:t>
                </a:r>
              </a:p>
              <a:p>
                <a:pPr marL="0" indent="0">
                  <a:buNone/>
                </a:pPr>
                <a:r>
                  <a:rPr lang="en-US" sz="2000" dirty="0"/>
                  <a:t>Where</a:t>
                </a:r>
              </a:p>
              <a:p>
                <a:pPr marL="0" indent="0">
                  <a:buNone/>
                </a:pPr>
                <a:r>
                  <a:rPr lang="en-US" sz="2000" dirty="0"/>
                  <a:t>	c = speed of light in a vacuum (m/s)</a:t>
                </a:r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/>
                  <a:t> = wavelength (m)</a:t>
                </a:r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sz="2000" dirty="0"/>
                  <a:t> = frequency (Hz)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3189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2"/>
          <p:cNvSpPr>
            <a:spLocks/>
          </p:cNvSpPr>
          <p:nvPr/>
        </p:nvSpPr>
        <p:spPr bwMode="auto">
          <a:xfrm>
            <a:off x="3117774" y="6179344"/>
            <a:ext cx="5776196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40" bIns="0"/>
          <a:lstStyle>
            <a:lvl1pPr marL="57150"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266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Designing Space Missions and Systems, Presentation Slide S6: Payloads - 13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60" y="564356"/>
            <a:ext cx="7269480" cy="561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23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2"/>
          <p:cNvSpPr>
            <a:spLocks/>
          </p:cNvSpPr>
          <p:nvPr/>
        </p:nvSpPr>
        <p:spPr bwMode="auto">
          <a:xfrm>
            <a:off x="3095740" y="6179344"/>
            <a:ext cx="5798229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40" bIns="0"/>
          <a:lstStyle>
            <a:lvl1pPr marL="57150"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266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Designing Space Missions and Systems, Presentation Slide S6: Payloads - 17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24" y="547211"/>
            <a:ext cx="7338060" cy="563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46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Wien’s Law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All matter above 0 K emits EM radiation (characterized by Blackbody Radiation Curves)</a:t>
                </a:r>
              </a:p>
              <a:p>
                <a:r>
                  <a:rPr lang="en-US" dirty="0"/>
                  <a:t>Wavelength of maximum emission is proportional to temperature of object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2,898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US" dirty="0"/>
                  <a:t>     	(</a:t>
                </a:r>
                <a:r>
                  <a:rPr lang="en-US" dirty="0" err="1"/>
                  <a:t>Eqn</a:t>
                </a:r>
                <a:r>
                  <a:rPr lang="en-US" dirty="0"/>
                  <a:t> 9-4)</a:t>
                </a:r>
              </a:p>
              <a:p>
                <a:pPr marL="0" indent="0">
                  <a:buNone/>
                </a:pPr>
                <a:r>
                  <a:rPr lang="en-US" sz="2400" dirty="0"/>
                  <a:t>Where:</a:t>
                </a:r>
              </a:p>
              <a:p>
                <a:pPr lvl="1"/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2000" dirty="0"/>
                  <a:t>: wavelength of maximum emission in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 (10</a:t>
                </a:r>
                <a:r>
                  <a:rPr lang="en-US" sz="2000" baseline="30000" dirty="0"/>
                  <a:t>-6</a:t>
                </a:r>
                <a:r>
                  <a:rPr lang="en-US" sz="2000" dirty="0"/>
                  <a:t> m) </a:t>
                </a:r>
              </a:p>
              <a:p>
                <a:pPr lvl="1"/>
                <a:r>
                  <a:rPr lang="en-US" sz="2000" dirty="0"/>
                  <a:t>T: temperature in Kelvins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38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7975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2"/>
          <p:cNvSpPr>
            <a:spLocks/>
          </p:cNvSpPr>
          <p:nvPr/>
        </p:nvSpPr>
        <p:spPr bwMode="auto">
          <a:xfrm>
            <a:off x="3084724" y="6179344"/>
            <a:ext cx="5809246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40" bIns="0"/>
          <a:lstStyle>
            <a:lvl1pPr marL="57150"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266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Designing Space Missions and Systems, Presentation Slide S6: Payloads - 18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110" y="566224"/>
            <a:ext cx="7380923" cy="558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07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76" y="92597"/>
            <a:ext cx="7604475" cy="6807904"/>
          </a:xfrm>
          <a:prstGeom prst="rect">
            <a:avLst/>
          </a:prstGeom>
          <a:scene3d>
            <a:camera prst="orthographicFront">
              <a:rot lat="0" lon="0" rev="2154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266455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6199585-876f-4f67-a080-37606926811f" xsi:nil="true"/>
    <lcf76f155ced4ddcb4097134ff3c332f xmlns="1995cf89-95cd-4008-a338-5014013afe4c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1A0A6C72C21142812A8D7DA4D09A8D" ma:contentTypeVersion="10" ma:contentTypeDescription="Create a new document." ma:contentTypeScope="" ma:versionID="1abb1be58b38ed18053c109a2e204945">
  <xsd:schema xmlns:xsd="http://www.w3.org/2001/XMLSchema" xmlns:xs="http://www.w3.org/2001/XMLSchema" xmlns:p="http://schemas.microsoft.com/office/2006/metadata/properties" xmlns:ns2="1995cf89-95cd-4008-a338-5014013afe4c" xmlns:ns3="56199585-876f-4f67-a080-37606926811f" targetNamespace="http://schemas.microsoft.com/office/2006/metadata/properties" ma:root="true" ma:fieldsID="9b494bd8b8ac5bfa096cfcd3f82f7c6a" ns2:_="" ns3:_="">
    <xsd:import namespace="1995cf89-95cd-4008-a338-5014013afe4c"/>
    <xsd:import namespace="56199585-876f-4f67-a080-37606926811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95cf89-95cd-4008-a338-5014013afe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d16a427a-858a-487d-80a3-21f23792e06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199585-876f-4f67-a080-37606926811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8350403f-13ea-4a1d-81e1-fc23f970a55a}" ma:internalName="TaxCatchAll" ma:showField="CatchAllData" ma:web="56199585-876f-4f67-a080-37606926811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EB1430-F1CD-4B6A-9873-D0659DAB561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09B1374-84DD-4B87-9AE0-5F6664A4A5D3}">
  <ds:schemaRefs>
    <ds:schemaRef ds:uri="http://purl.org/dc/elements/1.1/"/>
    <ds:schemaRef ds:uri="http://schemas.microsoft.com/office/2006/documentManagement/types"/>
    <ds:schemaRef ds:uri="56199585-876f-4f67-a080-37606926811f"/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office/2006/metadata/properties"/>
    <ds:schemaRef ds:uri="1995cf89-95cd-4008-a338-5014013afe4c"/>
    <ds:schemaRef ds:uri="http://schemas.microsoft.com/office/infopath/2007/PartnerControl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092A317-DFBD-4DB1-8DC1-CB1D503973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95cf89-95cd-4008-a338-5014013afe4c"/>
    <ds:schemaRef ds:uri="56199585-876f-4f67-a080-37606926811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6329</TotalTime>
  <Words>1158</Words>
  <Application>Microsoft Office PowerPoint</Application>
  <PresentationFormat>On-screen Show (4:3)</PresentationFormat>
  <Paragraphs>150</Paragraphs>
  <Slides>31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Cambria Math</vt:lpstr>
      <vt:lpstr>Symbol</vt:lpstr>
      <vt:lpstr>Office Theme</vt:lpstr>
      <vt:lpstr>PowerPoint Presentation</vt:lpstr>
      <vt:lpstr>Lesson Objectives</vt:lpstr>
      <vt:lpstr>Overview of Electromagnetic Spectrum</vt:lpstr>
      <vt:lpstr>Electromagnetic Spectrum</vt:lpstr>
      <vt:lpstr>PowerPoint Presentation</vt:lpstr>
      <vt:lpstr>PowerPoint Presentation</vt:lpstr>
      <vt:lpstr>Wien’s Law</vt:lpstr>
      <vt:lpstr>PowerPoint Presentation</vt:lpstr>
      <vt:lpstr>PowerPoint Presentation</vt:lpstr>
      <vt:lpstr>Telescope Design &amp; Resolution</vt:lpstr>
      <vt:lpstr>Basic Telescope Optics (1/2)</vt:lpstr>
      <vt:lpstr>Basic Telescope Optics (2/2)</vt:lpstr>
      <vt:lpstr>PowerPoint Presentation</vt:lpstr>
      <vt:lpstr>Resolution</vt:lpstr>
      <vt:lpstr>PowerPoint Presentation</vt:lpstr>
      <vt:lpstr>Pixel Limited Resolution</vt:lpstr>
      <vt:lpstr>PowerPoint Presentation</vt:lpstr>
      <vt:lpstr>Observation Payload Design</vt:lpstr>
      <vt:lpstr>Sensor Scanning Techniques (1/3)</vt:lpstr>
      <vt:lpstr>Sensor Scanning Techniques (2/3)</vt:lpstr>
      <vt:lpstr>Sensor Scanning Techniques (3/3)</vt:lpstr>
      <vt:lpstr>Characterizing Remote Sensing Information</vt:lpstr>
      <vt:lpstr>Spatial Resolution</vt:lpstr>
      <vt:lpstr>PowerPoint Presentation</vt:lpstr>
      <vt:lpstr>Spectral Resolution</vt:lpstr>
      <vt:lpstr>Radiance Resolution</vt:lpstr>
      <vt:lpstr>Temporal Resolution</vt:lpstr>
      <vt:lpstr>Data Rate (1/2)</vt:lpstr>
      <vt:lpstr>Data Rate (2/2)</vt:lpstr>
      <vt:lpstr>Data Rate Example (1/2)</vt:lpstr>
      <vt:lpstr>Data Rate Example (2/2)</vt:lpstr>
    </vt:vector>
  </TitlesOfParts>
  <Company>USAF Academy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Yale, Gary E. Civ USAF USAFA USAFA/DFAS</dc:creator>
  <cp:lastModifiedBy>Firth, Jordan A Lt Col USAF USAFA DF/DFAS</cp:lastModifiedBy>
  <cp:revision>133</cp:revision>
  <cp:lastPrinted>2019-07-09T19:13:54Z</cp:lastPrinted>
  <dcterms:created xsi:type="dcterms:W3CDTF">2019-06-13T20:36:51Z</dcterms:created>
  <dcterms:modified xsi:type="dcterms:W3CDTF">2023-06-21T18:39:09Z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0x010100591A0A6C72C21142812A8D7DA4D09A8D</vt:lpwstr>
  </property>
</Properties>
</file>